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6" r:id="rId2"/>
    <p:sldId id="313" r:id="rId3"/>
    <p:sldId id="299" r:id="rId4"/>
    <p:sldId id="260" r:id="rId5"/>
    <p:sldId id="282" r:id="rId6"/>
    <p:sldId id="262" r:id="rId7"/>
    <p:sldId id="261" r:id="rId8"/>
    <p:sldId id="263" r:id="rId9"/>
    <p:sldId id="258" r:id="rId10"/>
    <p:sldId id="316" r:id="rId11"/>
    <p:sldId id="317" r:id="rId12"/>
    <p:sldId id="305" r:id="rId13"/>
    <p:sldId id="306" r:id="rId14"/>
    <p:sldId id="307" r:id="rId15"/>
    <p:sldId id="285" r:id="rId16"/>
    <p:sldId id="267" r:id="rId17"/>
    <p:sldId id="288" r:id="rId18"/>
    <p:sldId id="268" r:id="rId19"/>
    <p:sldId id="269" r:id="rId20"/>
    <p:sldId id="286" r:id="rId21"/>
    <p:sldId id="314" r:id="rId22"/>
    <p:sldId id="304" r:id="rId23"/>
    <p:sldId id="315" r:id="rId24"/>
    <p:sldId id="270" r:id="rId25"/>
    <p:sldId id="284" r:id="rId26"/>
    <p:sldId id="287" r:id="rId27"/>
    <p:sldId id="289" r:id="rId28"/>
    <p:sldId id="292" r:id="rId29"/>
    <p:sldId id="29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489C72-7F34-4DC0-B2DA-2117E61FB39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9D34D7-27E5-479C-A286-D240606F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34D7-27E5-479C-A286-D240606F31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1938FE-6F72-4C54-A694-34E9A0ED2D57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FC4F94-8D00-4A19-80C2-B22749664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 2016 Administrative Departments Budget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</a:t>
            </a:r>
            <a:r>
              <a:rPr lang="en-US" smtClean="0"/>
              <a:t>, 2015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7657" b="17143"/>
          <a:stretch>
            <a:fillRect/>
          </a:stretch>
        </p:blipFill>
        <p:spPr bwMode="auto">
          <a:xfrm>
            <a:off x="1295400" y="533400"/>
            <a:ext cx="647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572000"/>
            <a:ext cx="7848600" cy="1554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$4,000 in legal service for labor attorney if necessary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" y="2135187"/>
            <a:ext cx="87550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pic>
        <p:nvPicPr>
          <p:cNvPr id="4300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53400" cy="32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" y="1981200"/>
            <a:ext cx="8565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5034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01973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 2016 Employee Benefits Budget and Levy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2, 2015</a:t>
            </a:r>
            <a:endParaRPr lang="en-US" dirty="0"/>
          </a:p>
        </p:txBody>
      </p:sp>
      <p:pic>
        <p:nvPicPr>
          <p:cNvPr id="2052" name="Picture 4" descr="http://sphotos-b.xx.fbcdn.net/hphotos-snc7/10430_142092935473_2335147_n.jpg"/>
          <p:cNvPicPr>
            <a:picLocks noChangeAspect="1" noChangeArrowheads="1"/>
          </p:cNvPicPr>
          <p:nvPr/>
        </p:nvPicPr>
        <p:blipFill>
          <a:blip r:embed="rId3" cstate="print"/>
          <a:srcRect r="11258"/>
          <a:stretch>
            <a:fillRect/>
          </a:stretch>
        </p:blipFill>
        <p:spPr bwMode="auto">
          <a:xfrm>
            <a:off x="4572000" y="228600"/>
            <a:ext cx="4368800" cy="3276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 descr="http://www.fortdodgeiowa.org/egov/gallery/601301937503558.jpg"/>
          <p:cNvPicPr>
            <a:picLocks noChangeAspect="1" noChangeArrowheads="1"/>
          </p:cNvPicPr>
          <p:nvPr/>
        </p:nvPicPr>
        <p:blipFill>
          <a:blip r:embed="rId4" cstate="print"/>
          <a:srcRect l="70737" t="8276" r="-211" b="22759"/>
          <a:stretch>
            <a:fillRect/>
          </a:stretch>
        </p:blipFill>
        <p:spPr bwMode="auto">
          <a:xfrm>
            <a:off x="152400" y="246074"/>
            <a:ext cx="4267200" cy="32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Fire and Police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0"/>
            <a:ext cx="8229600" cy="12493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Employee Rate: </a:t>
            </a:r>
            <a:r>
              <a:rPr lang="en-US" dirty="0" smtClean="0"/>
              <a:t>9.40%</a:t>
            </a:r>
            <a:br>
              <a:rPr lang="en-US" dirty="0" smtClean="0"/>
            </a:br>
            <a:r>
              <a:rPr lang="en-US" b="1" dirty="0" smtClean="0"/>
              <a:t>Employer Rate: </a:t>
            </a:r>
            <a:r>
              <a:rPr lang="en-US" dirty="0" smtClean="0"/>
              <a:t>27.77%*</a:t>
            </a:r>
          </a:p>
          <a:p>
            <a:r>
              <a:rPr lang="en-US" i="1" dirty="0" smtClean="0"/>
              <a:t>*Effective July 1, 2015, to June 30, 2016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614488"/>
            <a:ext cx="6496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and Fire Retirement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4168"/>
            <a:ext cx="7239000" cy="52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FICA and IPERS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Employer contribution 8.93% </a:t>
            </a:r>
          </a:p>
          <a:p>
            <a:r>
              <a:rPr lang="en-US" dirty="0" smtClean="0"/>
              <a:t>Employee Share 5.95%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6" y="1752600"/>
            <a:ext cx="6857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Health Insurance, Work Comp, other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2829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Revenue Sources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648450" cy="46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Health Insurance Costs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6440"/>
            <a:ext cx="8229600" cy="52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Health Insurance Costs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799" cy="499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Work Comp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" y="1752600"/>
            <a:ext cx="76297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Unemployment Insurance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4650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 2015 Debt Service Budget and Levy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3, 2014</a:t>
            </a:r>
            <a:endParaRPr lang="en-US" dirty="0"/>
          </a:p>
        </p:txBody>
      </p:sp>
      <p:pic>
        <p:nvPicPr>
          <p:cNvPr id="5122" name="Picture 2" descr="F:\Shared City-Wide\David F Pictures\Seniors-Parks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4419600" cy="3314700"/>
          </a:xfrm>
          <a:prstGeom prst="rect">
            <a:avLst/>
          </a:prstGeom>
          <a:noFill/>
        </p:spPr>
      </p:pic>
      <p:pic>
        <p:nvPicPr>
          <p:cNvPr id="5123" name="Picture 3" descr="F:\Shared City-Wide\David F Pictures\DSC_7719.JPG"/>
          <p:cNvPicPr>
            <a:picLocks noChangeAspect="1" noChangeArrowheads="1"/>
          </p:cNvPicPr>
          <p:nvPr/>
        </p:nvPicPr>
        <p:blipFill>
          <a:blip r:embed="rId4" cstate="print"/>
          <a:srcRect l="15146"/>
          <a:stretch>
            <a:fillRect/>
          </a:stretch>
        </p:blipFill>
        <p:spPr bwMode="auto">
          <a:xfrm>
            <a:off x="228600" y="152400"/>
            <a:ext cx="4268912" cy="334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Debt Service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162675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Service Levy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199"/>
            <a:ext cx="6934200" cy="50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IMG_1790.JPG"/>
          <p:cNvPicPr>
            <a:picLocks noChangeAspect="1"/>
          </p:cNvPicPr>
          <p:nvPr/>
        </p:nvPicPr>
        <p:blipFill>
          <a:blip r:embed="rId3" cstate="print"/>
          <a:srcRect t="11765" b="29411"/>
          <a:stretch>
            <a:fillRect/>
          </a:stretch>
        </p:blipFill>
        <p:spPr bwMode="auto">
          <a:xfrm>
            <a:off x="3657600" y="32004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/>
          <p:nvPr/>
        </p:nvPicPr>
        <p:blipFill>
          <a:blip r:embed="rId4" cstate="print"/>
          <a:srcRect t="17657" b="17143"/>
          <a:stretch>
            <a:fillRect/>
          </a:stretch>
        </p:blipFill>
        <p:spPr bwMode="auto">
          <a:xfrm>
            <a:off x="304800" y="3810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 2016 Tax Levy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2, 2015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14600"/>
            <a:ext cx="28687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aquatic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590800"/>
            <a:ext cx="2621280" cy="17406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11" descr="CityImage Pictures 01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2700" y="3810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2" descr="FDPL_Summer_View_s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495800"/>
            <a:ext cx="21224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81000"/>
            <a:ext cx="2362200" cy="1771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799"/>
            <a:ext cx="7343774" cy="56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304800" y="152400"/>
            <a:ext cx="6172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 Levy History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1981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FY 2016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overall $.52 increase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$.49 increase in EMA to fund 911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-$.07 debt service rate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Maintains strong fund balances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Projected Tax Levy Options</a:t>
            </a:r>
            <a:endParaRPr lang="en-US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172" y="1295400"/>
            <a:ext cx="5739828" cy="53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198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Changes from proposed levy are to employee benefits levy and more specifically health insurance costs.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Funding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8043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Liability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Covers General Fund portion of insurance costs</a:t>
            </a:r>
          </a:p>
          <a:p>
            <a:pPr lvl="1"/>
            <a:r>
              <a:rPr lang="en-US" dirty="0" smtClean="0"/>
              <a:t>Property</a:t>
            </a:r>
          </a:p>
          <a:p>
            <a:pPr lvl="1"/>
            <a:r>
              <a:rPr lang="en-US" dirty="0" smtClean="0"/>
              <a:t>Automobile                                                       	</a:t>
            </a:r>
          </a:p>
          <a:p>
            <a:pPr lvl="1"/>
            <a:r>
              <a:rPr lang="en-US" dirty="0" smtClean="0"/>
              <a:t>Law Enforcement Liability                    	</a:t>
            </a:r>
          </a:p>
          <a:p>
            <a:pPr lvl="1"/>
            <a:r>
              <a:rPr lang="en-US" dirty="0" smtClean="0"/>
              <a:t>Public Official Wrongful Acts                     		</a:t>
            </a:r>
          </a:p>
          <a:p>
            <a:pPr lvl="1"/>
            <a:r>
              <a:rPr lang="en-US" dirty="0" smtClean="0"/>
              <a:t>General Liability                                  	</a:t>
            </a:r>
          </a:p>
          <a:p>
            <a:pPr lvl="1"/>
            <a:r>
              <a:rPr lang="en-US" dirty="0" smtClean="0"/>
              <a:t>Excess Liability                      	</a:t>
            </a:r>
          </a:p>
          <a:p>
            <a:pPr lvl="1"/>
            <a:r>
              <a:rPr lang="en-US" dirty="0" smtClean="0"/>
              <a:t>Umbrella                                              	</a:t>
            </a:r>
          </a:p>
          <a:p>
            <a:endParaRPr lang="en-US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1009650" y="1652588"/>
            <a:ext cx="6788150" cy="1654174"/>
            <a:chOff x="636" y="1041"/>
            <a:chExt cx="4276" cy="1042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6" y="1041"/>
              <a:ext cx="4251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307" y="1054"/>
              <a:ext cx="5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2013 ACTUAL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993" y="1054"/>
              <a:ext cx="5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2014 ACTUAL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3673" y="1054"/>
              <a:ext cx="5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2015 BUDGET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290" y="1054"/>
              <a:ext cx="5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2016 REQUEST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655" y="1181"/>
              <a:ext cx="113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TORT LIABILITY INSURANCE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655" y="1308"/>
              <a:ext cx="49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REVENUES: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655" y="1435"/>
              <a:ext cx="62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TORT LIABILITY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422" y="1435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381,647.55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2288" y="1435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409" y="1435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3159" y="1435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384,733.75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924" y="1435"/>
              <a:ext cx="31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159" y="1435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794" y="1435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350,000.00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3661" y="1435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781" y="1435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429" y="1435"/>
              <a:ext cx="4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350,000.00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296" y="1435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417" y="1435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655" y="1562"/>
              <a:ext cx="66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EXPENDITURES: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655" y="1689"/>
              <a:ext cx="111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INSURANCE-TORT LIABILITY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2422" y="1689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370,079.00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288" y="1689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2409" y="1689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3159" y="1689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321,800.42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2924" y="1689"/>
              <a:ext cx="31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3159" y="1689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3794" y="1689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350,000.00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3661" y="1689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3781" y="1689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4429" y="1689"/>
              <a:ext cx="4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350,000.00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296" y="1689"/>
              <a:ext cx="18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4417" y="1689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655" y="1816"/>
              <a:ext cx="134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 REVENUES OVER (UNDER)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2466" y="1816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11,568.55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2288" y="1816"/>
              <a:ext cx="2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2466" y="1816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203" y="1816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62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,933.33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2924" y="1816"/>
              <a:ext cx="34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197" y="1816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4080" y="1816"/>
              <a:ext cx="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661" y="1816"/>
              <a:ext cx="49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4067" y="1816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4715" y="1816"/>
              <a:ext cx="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296" y="1816"/>
              <a:ext cx="49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703" y="1816"/>
              <a:ext cx="7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655" y="1943"/>
              <a:ext cx="6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EXPENDITURES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Allocating General Administrative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Allocation is based upon revenue - approved by auditor.</a:t>
            </a:r>
          </a:p>
          <a:p>
            <a:r>
              <a:rPr lang="en-US" dirty="0" smtClean="0"/>
              <a:t>Allocation includes Mayor and Manager,  City Council, Legal, City Clerk, General Administration, Human Resources, E.E.O.</a:t>
            </a:r>
          </a:p>
          <a:p>
            <a:r>
              <a:rPr lang="en-US" smtClean="0"/>
              <a:t>FY16 </a:t>
            </a:r>
            <a:r>
              <a:rPr lang="en-US" dirty="0" smtClean="0"/>
              <a:t>allocation – 41% to General Fund, 10% to RUT, 17% to Water, 26% to Sewer, 6% to Sanitation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City Clerk’s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Personnel increased due to reallocation of part of one person ‘s salary to general fund from parking fund.</a:t>
            </a:r>
          </a:p>
          <a:p>
            <a:endParaRPr lang="en-US" dirty="0" smtClean="0"/>
          </a:p>
          <a:p>
            <a:r>
              <a:rPr lang="en-US" dirty="0" smtClean="0"/>
              <a:t>Contractual increase budgeted for New World Payroll, ACS Financial, </a:t>
            </a:r>
            <a:r>
              <a:rPr lang="en-US" dirty="0" err="1" smtClean="0"/>
              <a:t>OpenGov</a:t>
            </a:r>
            <a:r>
              <a:rPr lang="en-US" dirty="0" smtClean="0"/>
              <a:t>, and </a:t>
            </a:r>
            <a:r>
              <a:rPr lang="en-US" dirty="0" err="1" smtClean="0"/>
              <a:t>iCompass</a:t>
            </a:r>
            <a:r>
              <a:rPr lang="en-US" dirty="0" smtClean="0"/>
              <a:t> </a:t>
            </a:r>
            <a:r>
              <a:rPr lang="en-US" dirty="0" err="1" smtClean="0"/>
              <a:t>softwares</a:t>
            </a:r>
            <a:r>
              <a:rPr lang="en-US" dirty="0" smtClean="0"/>
              <a:t>.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457200" y="2057400"/>
            <a:ext cx="7945438" cy="1558925"/>
            <a:chOff x="288" y="1296"/>
            <a:chExt cx="5005" cy="982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296"/>
              <a:ext cx="4943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11" y="1311"/>
              <a:ext cx="88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EXPENDITURES: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330" y="1311"/>
              <a:ext cx="6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2013 ACTUAL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088" y="1311"/>
              <a:ext cx="6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2014 ACTUAL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823" y="1311"/>
              <a:ext cx="69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2015 BUDGET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519" y="1311"/>
              <a:ext cx="7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2016 REQUEST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11" y="1466"/>
              <a:ext cx="15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TOTAL: PERSONNEL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446" y="1466"/>
              <a:ext cx="5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76,510.50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330" y="1466"/>
              <a:ext cx="1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431" y="146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297" y="1466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84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,303.45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057" y="1466"/>
              <a:ext cx="35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986" y="1466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90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,000.00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854" y="1466"/>
              <a:ext cx="21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978" y="146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656" y="1466"/>
              <a:ext cx="5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101,370.00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543" y="1466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843" y="146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11" y="1621"/>
              <a:ext cx="214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TOTAL: CONTRACTUAL SUPPLIES &amp; SVCS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500" y="1621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34,457.03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330" y="1621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2500" y="1621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3297" y="1621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31,027.99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057" y="1621"/>
              <a:ext cx="35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297" y="1621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986" y="1621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41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,800.00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854" y="1621"/>
              <a:ext cx="21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978" y="1621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728" y="1621"/>
              <a:ext cx="4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1,700.00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543" y="1621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713" y="1621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11" y="1776"/>
              <a:ext cx="123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TOTAL: COMMODITIES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2555" y="1776"/>
              <a:ext cx="43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1,574.57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330" y="1776"/>
              <a:ext cx="32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2547" y="177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351" y="1776"/>
              <a:ext cx="43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1,640.41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057" y="1776"/>
              <a:ext cx="41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344" y="177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040" y="1776"/>
              <a:ext cx="51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2,000.00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854" y="1776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024" y="177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782" y="1776"/>
              <a:ext cx="51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2,000.00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543" y="1776"/>
              <a:ext cx="35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782" y="1776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11" y="2085"/>
              <a:ext cx="124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EXPENDITURE TOTALS: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446" y="2085"/>
              <a:ext cx="5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112,542.10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2330" y="2085"/>
              <a:ext cx="1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2431" y="2085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243" y="2085"/>
              <a:ext cx="5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116,971.85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057" y="2085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228" y="2085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32" y="2085"/>
              <a:ext cx="5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133,800.00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854" y="2085"/>
              <a:ext cx="16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932" y="2085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674" y="2085"/>
              <a:ext cx="5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165,070.00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543" y="2085"/>
              <a:ext cx="21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666" y="2085"/>
              <a:ext cx="10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2726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City Council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572000"/>
            <a:ext cx="8229600" cy="1554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724400"/>
            <a:ext cx="8229600" cy="1554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209800"/>
            <a:ext cx="755839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Mayor and Manager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572000"/>
            <a:ext cx="8229600" cy="1554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105400"/>
            <a:ext cx="8229600" cy="1173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06" y="2319914"/>
            <a:ext cx="8145294" cy="17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</TotalTime>
  <Words>449</Words>
  <Application>Microsoft Office PowerPoint</Application>
  <PresentationFormat>On-screen Show (4:3)</PresentationFormat>
  <Paragraphs>190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FY 2016 Administrative Departments Budget Presentations</vt:lpstr>
      <vt:lpstr>Major Revenue Sources</vt:lpstr>
      <vt:lpstr>Information Technology Funding</vt:lpstr>
      <vt:lpstr>Liability Insurance</vt:lpstr>
      <vt:lpstr>Allocating General Administrative Costs</vt:lpstr>
      <vt:lpstr>City Clerk’s Office</vt:lpstr>
      <vt:lpstr>Legal Services</vt:lpstr>
      <vt:lpstr>City Council</vt:lpstr>
      <vt:lpstr>Mayor and Manager</vt:lpstr>
      <vt:lpstr>Human Resources</vt:lpstr>
      <vt:lpstr>Human Rights</vt:lpstr>
      <vt:lpstr>Misc</vt:lpstr>
      <vt:lpstr>Misc</vt:lpstr>
      <vt:lpstr>Misc</vt:lpstr>
      <vt:lpstr>FY 2016 Employee Benefits Budget and Levy Presentations</vt:lpstr>
      <vt:lpstr>Fire and Police Retirement</vt:lpstr>
      <vt:lpstr>Police and Fire Retirement</vt:lpstr>
      <vt:lpstr>FICA and IPERS</vt:lpstr>
      <vt:lpstr>Health Insurance, Work Comp, other</vt:lpstr>
      <vt:lpstr>Historical Health Insurance Costs</vt:lpstr>
      <vt:lpstr>Historical Health Insurance Costs</vt:lpstr>
      <vt:lpstr>Work Comp</vt:lpstr>
      <vt:lpstr>Unemployment Insurance</vt:lpstr>
      <vt:lpstr>FY 2015 Debt Service Budget and Levy Presentations</vt:lpstr>
      <vt:lpstr>Debt Service </vt:lpstr>
      <vt:lpstr>Debt Service Levy Plan</vt:lpstr>
      <vt:lpstr>FY 2016 Tax Levy Presentation</vt:lpstr>
      <vt:lpstr>Slide 28</vt:lpstr>
      <vt:lpstr>Projected Tax Levy Options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Administrative Departments Budget Presentations</dc:title>
  <dc:creator>dfierke</dc:creator>
  <cp:lastModifiedBy>dfierke</cp:lastModifiedBy>
  <cp:revision>209</cp:revision>
  <dcterms:created xsi:type="dcterms:W3CDTF">2011-02-09T12:12:12Z</dcterms:created>
  <dcterms:modified xsi:type="dcterms:W3CDTF">2015-01-29T17:40:40Z</dcterms:modified>
</cp:coreProperties>
</file>